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2" r:id="rId3"/>
    <p:sldId id="273" r:id="rId4"/>
    <p:sldId id="293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76" r:id="rId13"/>
    <p:sldId id="266" r:id="rId14"/>
    <p:sldId id="277" r:id="rId15"/>
    <p:sldId id="286" r:id="rId16"/>
    <p:sldId id="279" r:id="rId17"/>
    <p:sldId id="267" r:id="rId18"/>
    <p:sldId id="268" r:id="rId19"/>
    <p:sldId id="269" r:id="rId20"/>
    <p:sldId id="278" r:id="rId21"/>
    <p:sldId id="270" r:id="rId22"/>
    <p:sldId id="271" r:id="rId23"/>
    <p:sldId id="280" r:id="rId24"/>
    <p:sldId id="287" r:id="rId25"/>
    <p:sldId id="285" r:id="rId26"/>
    <p:sldId id="288" r:id="rId27"/>
    <p:sldId id="289" r:id="rId28"/>
    <p:sldId id="290" r:id="rId29"/>
    <p:sldId id="291" r:id="rId30"/>
    <p:sldId id="292" r:id="rId31"/>
    <p:sldId id="283" r:id="rId32"/>
    <p:sldId id="284" r:id="rId3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55" autoAdjust="0"/>
  </p:normalViewPr>
  <p:slideViewPr>
    <p:cSldViewPr>
      <p:cViewPr varScale="1">
        <p:scale>
          <a:sx n="75" d="100"/>
          <a:sy n="75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97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F3EB14-8FBD-4E20-B4E4-06E57F86FDBC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9319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A18466-3E3D-4D52-9442-8DCCBB698690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2472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18466-3E3D-4D52-9442-8DCCBB698690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640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44828F-8767-4F2B-A31C-355D80FA759F}" type="datetime1">
              <a:rPr lang="nl-NL"/>
              <a:pPr/>
              <a:t>24-4-2014</a:t>
            </a:fld>
            <a:endParaRPr lang="nl-NL" sz="10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041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2A3DC-755E-4FAB-8483-98EEB783F10B}" type="datetime1">
              <a:rPr lang="nl-NL"/>
              <a:pPr/>
              <a:t>24-4-2014</a:t>
            </a:fld>
            <a:endParaRPr lang="nl-NL" sz="10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052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2038350" cy="1752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962650" cy="1752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1B561E-6CD4-47CD-B7AC-7CEE457D5858}" type="datetime1">
              <a:rPr lang="nl-NL"/>
              <a:pPr/>
              <a:t>24-4-2014</a:t>
            </a:fld>
            <a:endParaRPr lang="nl-NL" sz="10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014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62E646-FEE9-4E2C-B842-8710545C03D1}" type="datetime1">
              <a:rPr lang="nl-NL"/>
              <a:pPr/>
              <a:t>24-4-2014</a:t>
            </a:fld>
            <a:endParaRPr lang="nl-NL" sz="10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843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F3E2AB-A5F4-4E73-B5E4-E896AB71CDF2}" type="datetime1">
              <a:rPr lang="nl-NL"/>
              <a:pPr/>
              <a:t>24-4-2014</a:t>
            </a:fld>
            <a:endParaRPr lang="nl-NL" sz="10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98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00500" cy="106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10100" y="990600"/>
            <a:ext cx="4000500" cy="106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F5DCC-EA5C-4B96-AFEF-2D7632C3DE81}" type="datetime1">
              <a:rPr lang="nl-NL"/>
              <a:pPr/>
              <a:t>24-4-2014</a:t>
            </a:fld>
            <a:endParaRPr lang="nl-NL" sz="100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51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1F9EC-02C1-4BE8-B1D2-FB3D7E6F8D5E}" type="datetime1">
              <a:rPr lang="nl-NL"/>
              <a:pPr/>
              <a:t>24-4-2014</a:t>
            </a:fld>
            <a:endParaRPr lang="nl-NL" sz="100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326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6D2D1-0C5B-4586-A76C-2C3066519BBE}" type="datetime1">
              <a:rPr lang="nl-NL"/>
              <a:pPr/>
              <a:t>24-4-2014</a:t>
            </a:fld>
            <a:endParaRPr lang="nl-NL" sz="10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507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3C7ABC-9FDB-4FDF-A9A6-F70FA89F2F9B}" type="datetime1">
              <a:rPr lang="nl-NL"/>
              <a:pPr/>
              <a:t>24-4-2014</a:t>
            </a:fld>
            <a:endParaRPr lang="nl-NL" sz="100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286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56D53-CFDA-4DC9-9F8A-2AC9A0437028}" type="datetime1">
              <a:rPr lang="nl-NL"/>
              <a:pPr/>
              <a:t>24-4-2014</a:t>
            </a:fld>
            <a:endParaRPr lang="nl-NL" sz="100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326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26212-865B-4674-A4DB-E34655974323}" type="datetime1">
              <a:rPr lang="nl-NL"/>
              <a:pPr/>
              <a:t>24-4-2014</a:t>
            </a:fld>
            <a:endParaRPr lang="nl-NL" sz="100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2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achtergrond.png                                                0008E4DAZeppo                          ABA78158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0450" y="6567488"/>
            <a:ext cx="1905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66"/>
                </a:solidFill>
                <a:latin typeface="+mj-lt"/>
              </a:defRPr>
            </a:lvl1pPr>
          </a:lstStyle>
          <a:p>
            <a:fld id="{FD7E9040-9D6A-4596-B467-3B12C26A7F10}" type="datetime1">
              <a:rPr lang="nl-NL"/>
              <a:pPr/>
              <a:t>24-4-2014</a:t>
            </a:fld>
            <a:endParaRPr lang="nl-NL" sz="10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5715000"/>
            <a:ext cx="807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j-lt"/>
              </a:defRPr>
            </a:lvl1pPr>
          </a:lstStyle>
          <a:p>
            <a:endParaRPr lang="nl-NL" dirty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457200" y="6565900"/>
            <a:ext cx="6858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2B92A679-3B5D-4F89-A8EF-EB599F2040DD}" type="slidenum">
              <a:rPr lang="nl-NL" sz="900">
                <a:solidFill>
                  <a:srgbClr val="000066"/>
                </a:solidFill>
                <a:latin typeface="LucidaSansEF-Roman" charset="0"/>
              </a:rPr>
              <a:pPr/>
              <a:t>‹nr.›</a:t>
            </a:fld>
            <a:endParaRPr lang="nl-NL" sz="1000" dirty="0">
              <a:solidFill>
                <a:srgbClr val="000066"/>
              </a:solidFill>
              <a:latin typeface="LucidaSansEF-Roman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chemeClr val="tx1"/>
          </a:solidFill>
          <a:latin typeface="+mn-lt"/>
        </a:defRPr>
      </a:lvl2pPr>
      <a:lvl3pPr marL="13716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 sz="2200">
          <a:solidFill>
            <a:schemeClr val="tx1"/>
          </a:solidFill>
          <a:latin typeface="+mn-lt"/>
        </a:defRPr>
      </a:lvl3pPr>
      <a:lvl4pPr marL="18288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</a:defRPr>
      </a:lvl4pPr>
      <a:lvl5pPr marL="22860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</a:defRPr>
      </a:lvl5pPr>
      <a:lvl6pPr marL="27432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</a:defRPr>
      </a:lvl6pPr>
      <a:lvl7pPr marL="32004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</a:defRPr>
      </a:lvl7pPr>
      <a:lvl8pPr marL="36576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</a:defRPr>
      </a:lvl8pPr>
      <a:lvl9pPr marL="41148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ersonal.vu.nl/h.visser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Macro-economie 1.5: monetaire economie</a:t>
            </a:r>
            <a:endParaRPr lang="nl-NL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43900" cy="8382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nl-NL" sz="3600" dirty="0" smtClean="0"/>
              <a:t>Islamitisch financieren: een inleiding</a:t>
            </a:r>
          </a:p>
          <a:p>
            <a:pPr>
              <a:lnSpc>
                <a:spcPct val="90000"/>
              </a:lnSpc>
              <a:buNone/>
            </a:pPr>
            <a:endParaRPr lang="nl-NL" sz="3600" dirty="0"/>
          </a:p>
          <a:p>
            <a:pPr>
              <a:lnSpc>
                <a:spcPct val="90000"/>
              </a:lnSpc>
              <a:buNone/>
            </a:pPr>
            <a:endParaRPr lang="nl-NL" sz="3600" dirty="0"/>
          </a:p>
          <a:p>
            <a:pPr>
              <a:lnSpc>
                <a:spcPct val="90000"/>
              </a:lnSpc>
              <a:buNone/>
            </a:pPr>
            <a:r>
              <a:rPr lang="nl-NL" sz="3600" dirty="0" smtClean="0"/>
              <a:t>						</a:t>
            </a:r>
            <a:r>
              <a:rPr lang="nl-NL" sz="2400" dirty="0" smtClean="0"/>
              <a:t>Hans Visser, 28 april 2014</a:t>
            </a:r>
            <a:endParaRPr lang="nl-NL" sz="4400" dirty="0" smtClean="0"/>
          </a:p>
          <a:p>
            <a:pPr>
              <a:lnSpc>
                <a:spcPct val="90000"/>
              </a:lnSpc>
              <a:buFont typeface="Times" charset="0"/>
              <a:buNone/>
            </a:pPr>
            <a:endParaRPr lang="nl-NL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noProof="1" smtClean="0"/>
              <a:t>implicaties verbod op maysir</a:t>
            </a:r>
            <a:endParaRPr lang="nl-NL" sz="1800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91264" cy="4742656"/>
          </a:xfrm>
        </p:spPr>
        <p:txBody>
          <a:bodyPr/>
          <a:lstStyle/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r>
              <a:rPr lang="nl-NL" noProof="1" smtClean="0"/>
              <a:t>Verbod op maysir = verbod op kansspel, gokken</a:t>
            </a:r>
          </a:p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r>
              <a:rPr lang="nl-NL" noProof="1" smtClean="0"/>
              <a:t>-&gt; geen speculatie</a:t>
            </a:r>
          </a:p>
          <a:p>
            <a:pPr marL="0" indent="0">
              <a:buNone/>
            </a:pPr>
            <a:r>
              <a:rPr lang="nl-NL" noProof="1" smtClean="0"/>
              <a:t>     geen conventionele verzekeringen</a:t>
            </a: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24316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noProof="1" smtClean="0"/>
              <a:t>haram goederen en diensten</a:t>
            </a:r>
            <a:endParaRPr lang="nl-NL" sz="1800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4814664"/>
          </a:xfrm>
        </p:spPr>
        <p:txBody>
          <a:bodyPr/>
          <a:lstStyle/>
          <a:p>
            <a:pPr marL="0" indent="0">
              <a:buNone/>
            </a:pPr>
            <a:r>
              <a:rPr lang="nl-NL" sz="2400" noProof="1" smtClean="0"/>
              <a:t>haram = verboden volgens religieuze wetgeving:</a:t>
            </a:r>
          </a:p>
          <a:p>
            <a:pPr>
              <a:buFontTx/>
              <a:buChar char="-"/>
            </a:pPr>
            <a:r>
              <a:rPr lang="nl-NL" sz="2400" noProof="1" smtClean="0"/>
              <a:t>varkensvlees</a:t>
            </a:r>
          </a:p>
          <a:p>
            <a:pPr>
              <a:buFontTx/>
              <a:buChar char="-"/>
            </a:pPr>
            <a:r>
              <a:rPr lang="nl-NL" sz="2400" noProof="1" smtClean="0"/>
              <a:t>alcohol</a:t>
            </a:r>
          </a:p>
          <a:p>
            <a:pPr>
              <a:buFontTx/>
              <a:buChar char="-"/>
            </a:pPr>
            <a:r>
              <a:rPr lang="nl-NL" sz="2400" noProof="1" smtClean="0"/>
              <a:t>tabaksproducten</a:t>
            </a:r>
          </a:p>
          <a:p>
            <a:pPr>
              <a:buFontTx/>
              <a:buChar char="-"/>
            </a:pPr>
            <a:r>
              <a:rPr lang="nl-NL" sz="2400" noProof="1" smtClean="0"/>
              <a:t>adult entertainment</a:t>
            </a:r>
          </a:p>
          <a:p>
            <a:pPr>
              <a:buFontTx/>
              <a:buChar char="-"/>
            </a:pPr>
            <a:r>
              <a:rPr lang="nl-NL" sz="2400" noProof="1" smtClean="0"/>
              <a:t>vermaaksindustrie (film, videoclips, popconcerten en veel andere muziek)</a:t>
            </a:r>
          </a:p>
          <a:p>
            <a:pPr>
              <a:buFontTx/>
              <a:buChar char="-"/>
            </a:pPr>
            <a:r>
              <a:rPr lang="nl-NL" sz="2400" noProof="1" smtClean="0"/>
              <a:t>hotels</a:t>
            </a:r>
          </a:p>
          <a:p>
            <a:pPr>
              <a:buFontTx/>
              <a:buChar char="-"/>
            </a:pPr>
            <a:r>
              <a:rPr lang="nl-NL" sz="2400" noProof="1" smtClean="0"/>
              <a:t>wapenindustrie (met uitzonderingen)</a:t>
            </a:r>
          </a:p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r>
              <a:rPr lang="nl-NL" noProof="1" smtClean="0"/>
              <a:t>consequenties voor beleggingsportefeuilles</a:t>
            </a: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2384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Omvang islamitisch bankwezen</a:t>
            </a: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075240" cy="4670648"/>
          </a:xfrm>
        </p:spPr>
        <p:txBody>
          <a:bodyPr/>
          <a:lstStyle/>
          <a:p>
            <a:r>
              <a:rPr lang="nl-NL" dirty="0"/>
              <a:t>t</a:t>
            </a:r>
            <a:r>
              <a:rPr lang="nl-NL" dirty="0" smtClean="0"/>
              <a:t>otaal activa ultimo 2011 </a:t>
            </a:r>
            <a:r>
              <a:rPr lang="nl-NL" dirty="0"/>
              <a:t>$1.3 </a:t>
            </a:r>
            <a:r>
              <a:rPr lang="nl-NL" dirty="0" smtClean="0"/>
              <a:t>triljoen</a:t>
            </a:r>
            <a:endParaRPr lang="nl-NL" dirty="0"/>
          </a:p>
          <a:p>
            <a:r>
              <a:rPr lang="nl-NL" dirty="0"/>
              <a:t>t</a:t>
            </a:r>
            <a:r>
              <a:rPr lang="nl-NL" dirty="0" smtClean="0"/>
              <a:t>otaal activa ultimo 2014 $ 2 triljoen (prognose Thomson Reuters,</a:t>
            </a:r>
            <a:r>
              <a:rPr lang="en-US" dirty="0"/>
              <a:t> http://main.omanobserver.om/?</a:t>
            </a:r>
            <a:r>
              <a:rPr lang="en-US" dirty="0" smtClean="0"/>
              <a:t>p=17701</a:t>
            </a:r>
            <a:r>
              <a:rPr lang="nl-NL" dirty="0" smtClean="0"/>
              <a:t>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t</a:t>
            </a:r>
            <a:r>
              <a:rPr lang="nl-NL" dirty="0" smtClean="0"/>
              <a:t>er vergelijking:</a:t>
            </a:r>
          </a:p>
          <a:p>
            <a:r>
              <a:rPr lang="nl-NL" dirty="0"/>
              <a:t>a</a:t>
            </a:r>
            <a:r>
              <a:rPr lang="nl-NL" dirty="0" smtClean="0"/>
              <a:t>ctiva Rabogroep ultimo 2013 €</a:t>
            </a:r>
            <a:r>
              <a:rPr lang="nl-NL" dirty="0"/>
              <a:t>674 miljard </a:t>
            </a:r>
            <a:r>
              <a:rPr lang="nl-NL" dirty="0" smtClean="0"/>
              <a:t>= ca. </a:t>
            </a:r>
            <a:r>
              <a:rPr lang="nl-NL" dirty="0"/>
              <a:t>$875 miljard </a:t>
            </a:r>
            <a:r>
              <a:rPr lang="nl-NL" dirty="0" smtClean="0"/>
              <a:t>(</a:t>
            </a:r>
            <a:r>
              <a:rPr lang="nl-NL" dirty="0"/>
              <a:t>https://www.rabobank.com/nl/images/Rabobank-Groep-Jaarbericht-2013.pdf)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0729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764704"/>
          </a:xfrm>
        </p:spPr>
        <p:txBody>
          <a:bodyPr/>
          <a:lstStyle/>
          <a:p>
            <a:r>
              <a:rPr lang="nl-NL" sz="1800" dirty="0" smtClean="0"/>
              <a:t>PLS (met 50/50 verdeling winst) versus conventioneel </a:t>
            </a:r>
            <a:r>
              <a:rPr lang="nl-NL" sz="1800" dirty="0" smtClean="0"/>
              <a:t>financieren (met 10% rente)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990600"/>
            <a:ext cx="8640960" cy="4814664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</a:t>
            </a:r>
            <a:r>
              <a:rPr lang="nl-NL" dirty="0" smtClean="0"/>
              <a:t>pbrengst	          voor lener               voor bank</a:t>
            </a:r>
          </a:p>
          <a:p>
            <a:pPr marL="0" indent="0">
              <a:buNone/>
            </a:pPr>
            <a:r>
              <a:rPr lang="nl-NL" u="sng" dirty="0" smtClean="0"/>
              <a:t>project	conventioneel   PLS    conventioneel PLS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0%		- 10		0		10	0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5%		- 5		2 ½		10	2 ½ 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10%		0		5		10	5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15%		5		7 ½		10	7 ½ 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20%		10		10		10	10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25%		15		12 ½		10	12 ½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30%		20		15		10	15	</a:t>
            </a:r>
            <a:endParaRPr lang="nl-NL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38200" lvl="2" indent="0">
              <a:buNone/>
            </a:pPr>
            <a:endParaRPr lang="nl-NL" u="sng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6993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/>
              <a:t>Problemen PLS (profit-and-loss sharing)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990600"/>
            <a:ext cx="7999040" cy="4886672"/>
          </a:xfrm>
        </p:spPr>
        <p:txBody>
          <a:bodyPr/>
          <a:lstStyle/>
          <a:p>
            <a:r>
              <a:rPr lang="nl-NL" dirty="0"/>
              <a:t>m</a:t>
            </a:r>
            <a:r>
              <a:rPr lang="nl-NL" dirty="0" smtClean="0"/>
              <a:t>oral hazard (gevaar van gedrag in strijd met belangen geldgever)</a:t>
            </a:r>
          </a:p>
          <a:p>
            <a:r>
              <a:rPr lang="nl-NL" dirty="0"/>
              <a:t>i</a:t>
            </a:r>
            <a:r>
              <a:rPr lang="nl-NL" dirty="0" smtClean="0"/>
              <a:t>nformatieprobleem: winstbepaling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-&gt; extra zorgvuldige screening en monitoring nodig, maar monitoring bij PLS lastig en duur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59720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Taak bankier</a:t>
            </a: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990600"/>
            <a:ext cx="8359080" cy="4670648"/>
          </a:xfrm>
        </p:spPr>
        <p:txBody>
          <a:bodyPr/>
          <a:lstStyle/>
          <a:p>
            <a:r>
              <a:rPr lang="nl-NL" dirty="0" smtClean="0"/>
              <a:t>screening</a:t>
            </a:r>
          </a:p>
          <a:p>
            <a:r>
              <a:rPr lang="nl-NL" dirty="0" smtClean="0"/>
              <a:t>monitoring</a:t>
            </a:r>
          </a:p>
          <a:p>
            <a:r>
              <a:rPr lang="nl-NL" dirty="0" smtClean="0"/>
              <a:t>nakoming contract afdwingen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8493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 vormen van PLS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4670648"/>
          </a:xfrm>
        </p:spPr>
        <p:txBody>
          <a:bodyPr/>
          <a:lstStyle/>
          <a:p>
            <a:r>
              <a:rPr lang="nl-NL" i="1" dirty="0"/>
              <a:t>m</a:t>
            </a:r>
            <a:r>
              <a:rPr lang="nl-NL" i="1" dirty="0" smtClean="0"/>
              <a:t>usharaka</a:t>
            </a:r>
            <a:r>
              <a:rPr lang="nl-NL" dirty="0" smtClean="0"/>
              <a:t>: winst- en verliesdeling, als bij aandeelhouders</a:t>
            </a:r>
          </a:p>
          <a:p>
            <a:r>
              <a:rPr lang="nl-NL" i="1" dirty="0"/>
              <a:t>m</a:t>
            </a:r>
            <a:r>
              <a:rPr lang="nl-NL" i="1" dirty="0" smtClean="0"/>
              <a:t>udaraba</a:t>
            </a:r>
            <a:r>
              <a:rPr lang="nl-NL" dirty="0" smtClean="0"/>
              <a:t>: alleen winstdeling, verlies voor rekening geldgever, als bij commanditaire vennootschap (geldgever is slapende partner)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-&gt; nog groter moral hazard probleem: 	geldnemer loopt geen gevaar van verlies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12563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noProof="1" smtClean="0"/>
              <a:t>murabaha en ijara</a:t>
            </a:r>
            <a:endParaRPr lang="nl-NL" sz="1800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5102696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nl-NL" sz="3200" b="1" noProof="1" smtClean="0"/>
          </a:p>
          <a:p>
            <a:pPr marL="0" indent="0">
              <a:lnSpc>
                <a:spcPct val="90000"/>
              </a:lnSpc>
              <a:buNone/>
            </a:pPr>
            <a:r>
              <a:rPr lang="nl-NL" sz="3200" i="1" noProof="1" smtClean="0"/>
              <a:t>- murâbaha</a:t>
            </a:r>
            <a:r>
              <a:rPr lang="nl-NL" sz="3200" noProof="1" smtClean="0"/>
              <a:t> = mark-up contract; financier koopt een goed en verkoopt met winstopslag door aan cliënt (vaak incl.</a:t>
            </a:r>
            <a:r>
              <a:rPr lang="nl-NL" noProof="1" smtClean="0"/>
              <a:t> </a:t>
            </a:r>
            <a:r>
              <a:rPr lang="nl-NL" sz="3200" i="1" noProof="1" smtClean="0"/>
              <a:t>bai’muajjal =</a:t>
            </a:r>
            <a:r>
              <a:rPr lang="nl-NL" sz="3200" noProof="1" smtClean="0"/>
              <a:t> levering op krediet)</a:t>
            </a:r>
            <a:r>
              <a:rPr lang="nl-NL" sz="2400" noProof="1" smtClean="0"/>
              <a:t>.</a:t>
            </a:r>
            <a:r>
              <a:rPr lang="nl-NL" noProof="1" smtClean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nl-NL" sz="3200" noProof="1" smtClean="0"/>
          </a:p>
          <a:p>
            <a:pPr marL="0" indent="0">
              <a:lnSpc>
                <a:spcPct val="90000"/>
              </a:lnSpc>
              <a:buNone/>
            </a:pPr>
            <a:r>
              <a:rPr lang="nl-NL" sz="3200" noProof="1" smtClean="0"/>
              <a:t>- </a:t>
            </a:r>
            <a:r>
              <a:rPr lang="nl-NL" sz="3200" i="1" noProof="1" smtClean="0"/>
              <a:t>ijara</a:t>
            </a:r>
            <a:r>
              <a:rPr lang="nl-NL" sz="3200" noProof="1" smtClean="0"/>
              <a:t> = leasing, en </a:t>
            </a:r>
            <a:r>
              <a:rPr lang="nl-NL" sz="3200" i="1" noProof="1" smtClean="0"/>
              <a:t>ijara wa iqtina’</a:t>
            </a:r>
            <a:r>
              <a:rPr lang="nl-NL" sz="3200" noProof="1" smtClean="0"/>
              <a:t> = lease gevolgd door koop</a:t>
            </a:r>
            <a:r>
              <a:rPr lang="nl-NL" b="1" noProof="1" smtClean="0"/>
              <a:t>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8733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/>
              <a:t>o</a:t>
            </a:r>
            <a:r>
              <a:rPr lang="nl-NL" sz="1800" dirty="0" smtClean="0"/>
              <a:t>mzeilen </a:t>
            </a:r>
            <a:r>
              <a:rPr lang="nl-NL" sz="1800" dirty="0"/>
              <a:t>eis reële </a:t>
            </a:r>
            <a:r>
              <a:rPr lang="nl-NL" sz="1800" dirty="0" smtClean="0"/>
              <a:t>transactie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481466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l-NL" i="1" noProof="1" smtClean="0"/>
              <a:t>bai inah </a:t>
            </a:r>
            <a:r>
              <a:rPr lang="nl-NL" noProof="1" smtClean="0"/>
              <a:t>of </a:t>
            </a:r>
            <a:r>
              <a:rPr lang="nl-NL" i="1" noProof="1" smtClean="0"/>
              <a:t>bai-al-einah</a:t>
            </a:r>
            <a:r>
              <a:rPr lang="nl-NL" noProof="1" smtClean="0"/>
              <a:t>:</a:t>
            </a:r>
            <a:r>
              <a:rPr lang="nl-NL" i="1" noProof="1" smtClean="0"/>
              <a:t> </a:t>
            </a:r>
            <a:r>
              <a:rPr lang="nl-NL" noProof="1" smtClean="0"/>
              <a:t> bank verkoopt aan de cliënt tegen uitgestelde betaling, cliënt verkoopt tegen lagere prijs, maar wel tegen contante betaling, terug aan de </a:t>
            </a:r>
            <a:r>
              <a:rPr lang="nl-NL" noProof="1" smtClean="0"/>
              <a:t>bank. </a:t>
            </a:r>
            <a:endParaRPr lang="nl-NL" noProof="1" smtClean="0"/>
          </a:p>
          <a:p>
            <a:pPr>
              <a:lnSpc>
                <a:spcPct val="80000"/>
              </a:lnSpc>
            </a:pPr>
            <a:endParaRPr lang="nl-NL" noProof="1" smtClean="0"/>
          </a:p>
          <a:p>
            <a:pPr>
              <a:lnSpc>
                <a:spcPct val="80000"/>
              </a:lnSpc>
            </a:pPr>
            <a:r>
              <a:rPr lang="nl-NL" i="1" noProof="1" smtClean="0"/>
              <a:t>tawarruq = </a:t>
            </a:r>
            <a:r>
              <a:rPr lang="nl-NL" noProof="1" smtClean="0"/>
              <a:t>monetisatie (van het verhandelde goed). Bank koopt een gemakkelijk verhandelbaar goed (aluminium, platinum, palmolie), verkoopt met opslag aan cliënt tegen latere betaling </a:t>
            </a:r>
            <a:r>
              <a:rPr lang="nl-NL" i="1" noProof="1" smtClean="0"/>
              <a:t>(murabaha</a:t>
            </a:r>
            <a:r>
              <a:rPr lang="nl-NL" noProof="1" smtClean="0"/>
              <a:t>)</a:t>
            </a:r>
            <a:r>
              <a:rPr lang="nl-NL" i="1" noProof="1" smtClean="0"/>
              <a:t>,</a:t>
            </a:r>
            <a:r>
              <a:rPr lang="nl-NL" noProof="1" smtClean="0"/>
              <a:t> waarna cliënt (of bank t.b.v. cliënt) het goed tegen contante betaling weer verkoopt.</a:t>
            </a:r>
            <a:endParaRPr lang="en-GB" noProof="1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3833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/>
              <a:t>Liquiditeiten stallen bij CBUAE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435280" cy="4742656"/>
          </a:xfrm>
        </p:spPr>
        <p:txBody>
          <a:bodyPr/>
          <a:lstStyle/>
          <a:p>
            <a:pPr>
              <a:buFontTx/>
              <a:buChar char="-"/>
            </a:pPr>
            <a:r>
              <a:rPr lang="nl-NL" noProof="1" smtClean="0"/>
              <a:t>CB vraagt bank commodities te kopen, bank betaalt contant</a:t>
            </a:r>
          </a:p>
          <a:p>
            <a:pPr>
              <a:buFontTx/>
              <a:buChar char="-"/>
            </a:pPr>
            <a:r>
              <a:rPr lang="nl-NL" noProof="1" smtClean="0"/>
              <a:t>bank verkoopt commodities door aan CB met winstopslag, tegen betaling op later tijdstip</a:t>
            </a:r>
          </a:p>
          <a:p>
            <a:pPr>
              <a:buFontTx/>
              <a:buChar char="-"/>
            </a:pPr>
            <a:r>
              <a:rPr lang="nl-NL" noProof="1" smtClean="0"/>
              <a:t>bank verkoopt als agent van CB de commodities tegen contante betaling; geld gaat naar CB</a:t>
            </a:r>
          </a:p>
          <a:p>
            <a:pPr>
              <a:buFontTx/>
              <a:buChar char="-"/>
            </a:pPr>
            <a:r>
              <a:rPr lang="nl-NL" noProof="1" smtClean="0"/>
              <a:t>bank ontvangt op later tijdstip betaalde bedrag plus opslag terug.</a:t>
            </a:r>
          </a:p>
          <a:p>
            <a:pPr>
              <a:buFontTx/>
              <a:buChar char="-"/>
            </a:pPr>
            <a:endParaRPr lang="nl-NL" noProof="1" smtClean="0"/>
          </a:p>
          <a:p>
            <a:pPr marL="0" indent="0">
              <a:buNone/>
            </a:pP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2008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Opzet college</a:t>
            </a: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990600"/>
            <a:ext cx="8215064" cy="4670648"/>
          </a:xfrm>
        </p:spPr>
        <p:txBody>
          <a:bodyPr/>
          <a:lstStyle/>
          <a:p>
            <a:r>
              <a:rPr lang="nl-NL" dirty="0"/>
              <a:t>u</a:t>
            </a:r>
            <a:r>
              <a:rPr lang="nl-NL" dirty="0" smtClean="0"/>
              <a:t>itgangspunten islamitisch financieren</a:t>
            </a:r>
          </a:p>
          <a:p>
            <a:r>
              <a:rPr lang="nl-NL" dirty="0" smtClean="0"/>
              <a:t>financi</a:t>
            </a:r>
            <a:r>
              <a:rPr lang="nl-NL" sz="3200" dirty="0" smtClean="0">
                <a:latin typeface="Times New Roman"/>
                <a:cs typeface="Times New Roman"/>
              </a:rPr>
              <a:t>ë</a:t>
            </a:r>
            <a:r>
              <a:rPr lang="nl-NL" dirty="0" smtClean="0"/>
              <a:t>le producten</a:t>
            </a:r>
          </a:p>
          <a:p>
            <a:r>
              <a:rPr lang="nl-NL" dirty="0" smtClean="0"/>
              <a:t>werkwijze banken</a:t>
            </a:r>
          </a:p>
          <a:p>
            <a:r>
              <a:rPr lang="nl-NL" dirty="0"/>
              <a:t>k</a:t>
            </a:r>
            <a:r>
              <a:rPr lang="nl-NL" dirty="0" smtClean="0"/>
              <a:t>apitaalmarkt, beleggen</a:t>
            </a:r>
          </a:p>
          <a:p>
            <a:r>
              <a:rPr lang="nl-NL" dirty="0" smtClean="0"/>
              <a:t>verzekeren (takaful)</a:t>
            </a:r>
          </a:p>
          <a:p>
            <a:r>
              <a:rPr lang="nl-NL" dirty="0" smtClean="0"/>
              <a:t>woningfinanciering</a:t>
            </a:r>
          </a:p>
          <a:p>
            <a:r>
              <a:rPr lang="nl-NL" dirty="0"/>
              <a:t>p</a:t>
            </a:r>
            <a:r>
              <a:rPr lang="nl-NL" dirty="0" smtClean="0"/>
              <a:t>lus- en minpunten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154917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/>
              <a:t>Balans van een islamitische bank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24744"/>
            <a:ext cx="8363272" cy="4958680"/>
          </a:xfrm>
        </p:spPr>
        <p:txBody>
          <a:bodyPr/>
          <a:lstStyle/>
          <a:p>
            <a:pPr marL="0" indent="0">
              <a:buNone/>
            </a:pPr>
            <a:r>
              <a:rPr lang="nl-NL" sz="2000" u="sng" dirty="0" smtClean="0"/>
              <a:t>activa					passiva			</a:t>
            </a:r>
          </a:p>
          <a:p>
            <a:pPr marL="0" indent="0">
              <a:buNone/>
            </a:pPr>
            <a:r>
              <a:rPr lang="nl-NL" sz="2000" dirty="0"/>
              <a:t>k</a:t>
            </a:r>
            <a:r>
              <a:rPr lang="nl-NL" sz="2000" dirty="0" smtClean="0"/>
              <a:t>as					betaalrekeningen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m</a:t>
            </a:r>
            <a:r>
              <a:rPr lang="nl-NL" sz="2000" dirty="0" smtClean="0"/>
              <a:t>urabaha leningen </a:t>
            </a:r>
            <a:r>
              <a:rPr lang="nl-NL" sz="2000" dirty="0"/>
              <a:t>(</a:t>
            </a:r>
            <a:r>
              <a:rPr lang="nl-NL" sz="2000" dirty="0" smtClean="0"/>
              <a:t>inclusief bai	spaarrekeningen</a:t>
            </a:r>
          </a:p>
          <a:p>
            <a:pPr marL="0" indent="0">
              <a:buNone/>
            </a:pPr>
            <a:r>
              <a:rPr lang="nl-NL" sz="2000" dirty="0"/>
              <a:t> </a:t>
            </a:r>
            <a:r>
              <a:rPr lang="nl-NL" sz="2000" dirty="0" smtClean="0"/>
              <a:t> inah en </a:t>
            </a:r>
            <a:r>
              <a:rPr lang="nl-NL" sz="2000" dirty="0"/>
              <a:t>tawarruq</a:t>
            </a:r>
            <a:r>
              <a:rPr lang="nl-NL" sz="2000" dirty="0" smtClean="0"/>
              <a:t>)			investeringsrekeningen</a:t>
            </a: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mudaraba uitzettingen			</a:t>
            </a:r>
            <a:r>
              <a:rPr lang="nl-NL" sz="2000" dirty="0"/>
              <a:t>leningen (sukuk)</a:t>
            </a:r>
          </a:p>
          <a:p>
            <a:pPr marL="0" indent="0">
              <a:buNone/>
            </a:pPr>
            <a:r>
              <a:rPr lang="nl-NL" sz="2000" dirty="0" smtClean="0"/>
              <a:t>musharaka uitzettingen			eigen </a:t>
            </a:r>
            <a:r>
              <a:rPr lang="nl-NL" sz="2000" dirty="0"/>
              <a:t>vermogen </a:t>
            </a:r>
            <a:endParaRPr lang="nl-NL" sz="2000" dirty="0" smtClean="0"/>
          </a:p>
          <a:p>
            <a:pPr marL="0" indent="0">
              <a:buNone/>
            </a:pPr>
            <a:r>
              <a:rPr lang="nl-NL" sz="2000" dirty="0"/>
              <a:t>i</a:t>
            </a:r>
            <a:r>
              <a:rPr lang="nl-NL" sz="2000" dirty="0" smtClean="0"/>
              <a:t>nvesteringen en beleggingen 		</a:t>
            </a:r>
          </a:p>
          <a:p>
            <a:pPr marL="0" indent="0">
              <a:buNone/>
            </a:pPr>
            <a:r>
              <a:rPr lang="nl-NL" sz="2000" dirty="0" smtClean="0"/>
              <a:t> </a:t>
            </a:r>
            <a:r>
              <a:rPr lang="nl-NL" sz="2000" dirty="0"/>
              <a:t>(ijara, sukuk) </a:t>
            </a:r>
            <a:r>
              <a:rPr lang="nl-NL" sz="2000" dirty="0" smtClean="0"/>
              <a:t>		</a:t>
            </a: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					</a:t>
            </a:r>
            <a:endParaRPr lang="nl-NL" sz="20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697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noProof="1" smtClean="0"/>
              <a:t>sukuk ijara</a:t>
            </a:r>
            <a:endParaRPr lang="nl-NL" sz="1800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507288" cy="4742656"/>
          </a:xfrm>
        </p:spPr>
        <p:txBody>
          <a:bodyPr/>
          <a:lstStyle/>
          <a:p>
            <a:r>
              <a:rPr lang="nl-NL" noProof="1" smtClean="0"/>
              <a:t>geldnemer </a:t>
            </a:r>
            <a:r>
              <a:rPr lang="nl-NL" noProof="1" smtClean="0"/>
              <a:t>en/of </a:t>
            </a:r>
            <a:r>
              <a:rPr lang="nl-NL" noProof="1" smtClean="0"/>
              <a:t>bank zet Special Purpose Vehicle op</a:t>
            </a:r>
          </a:p>
          <a:p>
            <a:r>
              <a:rPr lang="nl-NL" noProof="1" smtClean="0"/>
              <a:t>SPV geeft sukuk uit, beleggers kopen die</a:t>
            </a:r>
          </a:p>
          <a:p>
            <a:r>
              <a:rPr lang="nl-NL" noProof="1" smtClean="0"/>
              <a:t>SPV koopt onroerend goed van geldnemer, sluist opbrengst emissie sukuk door naar geldnemer</a:t>
            </a:r>
          </a:p>
          <a:p>
            <a:r>
              <a:rPr lang="nl-NL" noProof="1" smtClean="0"/>
              <a:t>geldnemer least onroerend goed terug, betaalt periodiek leasepenningen (bijv. LIBOR + spread) aan SPV</a:t>
            </a:r>
          </a:p>
          <a:p>
            <a:r>
              <a:rPr lang="nl-NL" noProof="1" smtClean="0"/>
              <a:t>SPV sluist leasepenningen door aan houders sukuk.</a:t>
            </a: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53503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1" smtClean="0"/>
              <a:t>sukuk ijara</a:t>
            </a:r>
            <a:endParaRPr lang="nl-NL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91264" cy="488667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nl-NL" dirty="0"/>
              <a:t>s</a:t>
            </a:r>
            <a:r>
              <a:rPr lang="nl-NL" dirty="0" smtClean="0"/>
              <a:t>ale – lease-back constructie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177005"/>
              </p:ext>
            </p:extLst>
          </p:nvPr>
        </p:nvGraphicFramePr>
        <p:xfrm>
          <a:off x="1690688" y="2236788"/>
          <a:ext cx="6882043" cy="2848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3" imgW="5761821" imgH="2383694" progId="Word.Document.12">
                  <p:embed/>
                </p:oleObj>
              </mc:Choice>
              <mc:Fallback>
                <p:oleObj name="Document" r:id="rId3" imgW="5761821" imgH="23836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0688" y="2236788"/>
                        <a:ext cx="6882043" cy="28483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8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AAOIFI</a:t>
            </a: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435280" cy="4886672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3200" dirty="0" smtClean="0"/>
              <a:t>AAOIFI = </a:t>
            </a:r>
            <a:r>
              <a:rPr lang="en-US" sz="3200" dirty="0"/>
              <a:t>Accounting and Auditing Organization for </a:t>
            </a:r>
            <a:r>
              <a:rPr lang="en-US" sz="3200" dirty="0" smtClean="0"/>
              <a:t>Islamic Financial </a:t>
            </a:r>
            <a:r>
              <a:rPr lang="en-US" sz="3200" dirty="0"/>
              <a:t>Institutions</a:t>
            </a:r>
            <a:endParaRPr lang="nl-NL" sz="32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7866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NL" sz="1800" b="1" dirty="0"/>
              <a:t>Muhammad Taqi Usmani</a:t>
            </a:r>
            <a:endParaRPr lang="nl-NL" sz="1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5481" y="1200638"/>
            <a:ext cx="6156462" cy="4604626"/>
          </a:xfrm>
          <a:noFill/>
        </p:spPr>
      </p:pic>
    </p:spTree>
    <p:extLst>
      <p:ext uri="{BB962C8B-B14F-4D97-AF65-F5344CB8AC3E}">
        <p14:creationId xmlns:p14="http://schemas.microsoft.com/office/powerpoint/2010/main" val="95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/>
              <a:t>Islamitisch verzekeren = takaful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91264" cy="467064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g</a:t>
            </a:r>
            <a:r>
              <a:rPr lang="nl-NL" dirty="0" smtClean="0"/>
              <a:t>een conventionele verzekeringen, want:</a:t>
            </a:r>
          </a:p>
          <a:p>
            <a:r>
              <a:rPr lang="nl-NL" dirty="0" smtClean="0"/>
              <a:t>onzekere uitkomst, strijdig met islamitisch recht (prestatie verzekeraar ligt niet vast), </a:t>
            </a:r>
            <a:r>
              <a:rPr lang="nl-NL" i="1" dirty="0" smtClean="0"/>
              <a:t>gharar</a:t>
            </a:r>
          </a:p>
          <a:p>
            <a:r>
              <a:rPr lang="nl-NL" dirty="0"/>
              <a:t>g</a:t>
            </a:r>
            <a:r>
              <a:rPr lang="nl-NL" dirty="0" smtClean="0"/>
              <a:t>okelement: polishouder kan niets uitgekeerd krijgen, of juist heel veel: </a:t>
            </a:r>
            <a:r>
              <a:rPr lang="nl-NL" i="1" dirty="0" smtClean="0"/>
              <a:t>maysir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i="1" dirty="0"/>
              <a:t>t</a:t>
            </a:r>
            <a:r>
              <a:rPr lang="nl-NL" i="1" dirty="0" smtClean="0"/>
              <a:t>akaful</a:t>
            </a:r>
            <a:r>
              <a:rPr lang="nl-NL" dirty="0" smtClean="0"/>
              <a:t>: onderling steunfonds ten behoeve van mensen die door tegenspoed getroffen worden</a:t>
            </a:r>
          </a:p>
          <a:p>
            <a:pPr marL="0" indent="0">
              <a:buNone/>
            </a:pPr>
            <a:r>
              <a:rPr lang="nl-NL" sz="2400" dirty="0" smtClean="0"/>
              <a:t>(van werkwoord </a:t>
            </a:r>
            <a:r>
              <a:rPr lang="nl-NL" sz="2400" i="1" dirty="0" smtClean="0"/>
              <a:t>takafala</a:t>
            </a:r>
            <a:r>
              <a:rPr lang="nl-NL" sz="2400" dirty="0" smtClean="0"/>
              <a:t> = elkaar garanties en bescherming bieden)</a:t>
            </a:r>
            <a:endParaRPr lang="nl-NL" sz="2400" i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20323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/>
              <a:t>Islamitische woningfinanciering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handicap: problemen met renteaftrek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vormen:</a:t>
            </a:r>
          </a:p>
          <a:p>
            <a:r>
              <a:rPr lang="nl-NL" dirty="0"/>
              <a:t>m</a:t>
            </a:r>
            <a:r>
              <a:rPr lang="nl-NL" dirty="0" smtClean="0"/>
              <a:t>urabaha (opslagfinanciering)</a:t>
            </a:r>
          </a:p>
          <a:p>
            <a:r>
              <a:rPr lang="nl-NL" dirty="0"/>
              <a:t>i</a:t>
            </a:r>
            <a:r>
              <a:rPr lang="nl-NL" dirty="0" smtClean="0"/>
              <a:t>jara wa iqtina (huur gevolgd door koop)</a:t>
            </a:r>
          </a:p>
          <a:p>
            <a:r>
              <a:rPr lang="nl-NL" dirty="0"/>
              <a:t>m</a:t>
            </a:r>
            <a:r>
              <a:rPr lang="nl-NL" dirty="0" smtClean="0"/>
              <a:t>usharaka mutanaqisah (afnemende musharaka)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0590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Murabaha hypotheek</a:t>
            </a: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91264" cy="467064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- In plaats van periodieke rente: winstopslag, ruwweg gelijk aan contante waarde alle renteverplichtingen bij conventionele hypotheek -&gt;</a:t>
            </a:r>
          </a:p>
          <a:p>
            <a:pPr marL="0" indent="0">
              <a:buNone/>
            </a:pPr>
            <a:r>
              <a:rPr lang="nl-NL" dirty="0" smtClean="0"/>
              <a:t>hoge aankoopprijs -&gt; hoge overdrachtsbelasting en notariskosten.</a:t>
            </a:r>
          </a:p>
          <a:p>
            <a:pPr marL="0" indent="0">
              <a:buNone/>
            </a:pPr>
            <a:r>
              <a:rPr lang="nl-NL" dirty="0" smtClean="0"/>
              <a:t>- Geen recht op reductie bij tussentijdse verkoop;</a:t>
            </a:r>
          </a:p>
          <a:p>
            <a:pPr marL="0" indent="0">
              <a:buNone/>
            </a:pPr>
            <a:r>
              <a:rPr lang="nl-NL" dirty="0"/>
              <a:t>f</a:t>
            </a:r>
            <a:r>
              <a:rPr lang="nl-NL" dirty="0" smtClean="0"/>
              <a:t>inancier mag deel opslag teruggeven, maar dat niet beloven: zou tijdafhankelijke opslag betekenen, dus rente.</a:t>
            </a:r>
          </a:p>
          <a:p>
            <a:pPr marL="0" indent="0">
              <a:buNone/>
            </a:pPr>
            <a:r>
              <a:rPr lang="nl-NL" dirty="0" smtClean="0"/>
              <a:t>- Securitisatie niet mogelijk: vorderingen alleen </a:t>
            </a:r>
            <a:r>
              <a:rPr lang="nl-NL" dirty="0">
                <a:latin typeface="Times New Roman"/>
                <a:cs typeface="Times New Roman"/>
              </a:rPr>
              <a:t>a</a:t>
            </a:r>
            <a:r>
              <a:rPr lang="nl-NL" dirty="0" smtClean="0"/>
              <a:t> pari te verhandelen.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77241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Cijfervoorbeeld murabaha hypotheek, verkoop na één jaar</a:t>
            </a: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435280" cy="4454624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Huis £150,000, aanbetaling £50,000,</a:t>
            </a:r>
          </a:p>
          <a:p>
            <a:pPr marL="0" indent="0">
              <a:buNone/>
            </a:pPr>
            <a:r>
              <a:rPr lang="nl-NL" dirty="0" smtClean="0"/>
              <a:t>15-jaars lening £100,000, met winstopslag van</a:t>
            </a:r>
          </a:p>
          <a:p>
            <a:pPr marL="0" indent="0">
              <a:buNone/>
            </a:pPr>
            <a:r>
              <a:rPr lang="nl-NL" dirty="0" smtClean="0"/>
              <a:t>£61,789.09.</a:t>
            </a:r>
          </a:p>
          <a:p>
            <a:pPr marL="0" indent="0">
              <a:buNone/>
            </a:pPr>
            <a:r>
              <a:rPr lang="nl-NL" dirty="0" smtClean="0"/>
              <a:t>Bij verkoop </a:t>
            </a:r>
            <a:r>
              <a:rPr lang="nl-NL" dirty="0" smtClean="0"/>
              <a:t>na bijv. </a:t>
            </a:r>
            <a:r>
              <a:rPr lang="nl-NL" dirty="0" smtClean="0"/>
              <a:t>één </a:t>
            </a:r>
            <a:r>
              <a:rPr lang="nl-NL" dirty="0" smtClean="0"/>
              <a:t>jaar: totale </a:t>
            </a:r>
            <a:r>
              <a:rPr lang="nl-NL" dirty="0" smtClean="0"/>
              <a:t>£161,789.09 </a:t>
            </a:r>
            <a:r>
              <a:rPr lang="nl-NL" dirty="0" smtClean="0"/>
              <a:t>aflossen</a:t>
            </a:r>
            <a:r>
              <a:rPr lang="nl-NL" dirty="0" smtClean="0"/>
              <a:t>.</a:t>
            </a:r>
            <a:endParaRPr lang="nl-NL" dirty="0" smtClean="0"/>
          </a:p>
          <a:p>
            <a:pPr marL="0" indent="0">
              <a:buNone/>
            </a:pPr>
            <a:r>
              <a:rPr lang="nl-NL" sz="2400" dirty="0" smtClean="0"/>
              <a:t>(informatie Britse hypotheeknemer = verstrekker hypothecaire leningen)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17236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Ijara wa iqtina = huur gevolgd door koop</a:t>
            </a: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19256" cy="4814664"/>
          </a:xfrm>
        </p:spPr>
        <p:txBody>
          <a:bodyPr/>
          <a:lstStyle/>
          <a:p>
            <a:r>
              <a:rPr lang="nl-NL" dirty="0" smtClean="0"/>
              <a:t>Financier koopt huis en verhuurt tegen maandelijks bedrag inclusief aflossing. </a:t>
            </a:r>
          </a:p>
          <a:p>
            <a:r>
              <a:rPr lang="nl-NL" dirty="0" smtClean="0"/>
              <a:t>Financier geeft eenzijdige verkoopbelofte af.</a:t>
            </a:r>
          </a:p>
          <a:p>
            <a:r>
              <a:rPr lang="nl-NL" dirty="0" smtClean="0"/>
              <a:t>Financier blijft juridisch eigenaar -&gt; twee sterk in de tijd gescheiden eigendomsoverdrachten -&gt; tweemaal overdrachtsbelasting en notariskosten.</a:t>
            </a:r>
          </a:p>
          <a:p>
            <a:r>
              <a:rPr lang="nl-NL" dirty="0" smtClean="0"/>
              <a:t>Financier juridisch </a:t>
            </a:r>
            <a:r>
              <a:rPr lang="nl-NL" dirty="0" smtClean="0"/>
              <a:t>eigenaar -&gt; indien </a:t>
            </a:r>
            <a:r>
              <a:rPr lang="nl-NL" dirty="0" smtClean="0"/>
              <a:t>failliet: </a:t>
            </a:r>
            <a:r>
              <a:rPr lang="nl-NL" dirty="0" smtClean="0">
                <a:latin typeface="LucidaSansEF-Roman"/>
              </a:rPr>
              <a:t>huurder </a:t>
            </a:r>
            <a:r>
              <a:rPr lang="nl-NL" dirty="0" smtClean="0">
                <a:latin typeface="LucidaSansEF-Roman"/>
                <a:cs typeface="Times New Roman"/>
              </a:rPr>
              <a:t>slechts concurrent crediteur.</a:t>
            </a:r>
            <a:endParaRPr lang="nl-NL" dirty="0">
              <a:latin typeface="LucidaSansEF-Roman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81521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 smtClean="0"/>
              <a:t>tentamenstof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91264" cy="4742656"/>
          </a:xfrm>
        </p:spPr>
        <p:txBody>
          <a:bodyPr/>
          <a:lstStyle/>
          <a:p>
            <a:r>
              <a:rPr lang="nl-NL" dirty="0" smtClean="0"/>
              <a:t>Collegestof (slides)</a:t>
            </a:r>
          </a:p>
          <a:p>
            <a:r>
              <a:rPr lang="en-GB" dirty="0"/>
              <a:t>Islamic finance: aims, claims and the realities of the market place, in Aryona Rexha and Sonul Badiani (eds),  </a:t>
            </a:r>
            <a:r>
              <a:rPr lang="en-GB" i="1" dirty="0"/>
              <a:t>Ethical Investment Study; Social Responsibility for the Gulf Investment</a:t>
            </a:r>
            <a:r>
              <a:rPr lang="en-GB" dirty="0"/>
              <a:t>, London: Arab Financial Forum, 2012, </a:t>
            </a:r>
            <a:r>
              <a:rPr lang="en-GB" dirty="0" smtClean="0"/>
              <a:t>25-38 (op </a:t>
            </a:r>
            <a:r>
              <a:rPr lang="en-GB" dirty="0" smtClean="0">
                <a:hlinkClick r:id="rId2"/>
              </a:rPr>
              <a:t>http://personal.vu.nl/h.visser</a:t>
            </a:r>
            <a:r>
              <a:rPr lang="en-GB" dirty="0" smtClean="0"/>
              <a:t> -&gt; Isl. Finance).</a:t>
            </a:r>
            <a:endParaRPr lang="nl-NL" dirty="0"/>
          </a:p>
          <a:p>
            <a:r>
              <a:rPr lang="nl-NL" dirty="0" smtClean="0"/>
              <a:t>Het </a:t>
            </a:r>
            <a:r>
              <a:rPr lang="nl-NL" dirty="0"/>
              <a:t>verbod op riba: lukt dat, financieren zonder rente?, </a:t>
            </a:r>
            <a:r>
              <a:rPr lang="nl-NL" i="1" dirty="0"/>
              <a:t>Tijdschrift voor Openbare Financiën</a:t>
            </a:r>
            <a:r>
              <a:rPr lang="nl-NL" dirty="0"/>
              <a:t>, 44:4, 2012, </a:t>
            </a:r>
            <a:r>
              <a:rPr lang="nl-NL" dirty="0" smtClean="0"/>
              <a:t>289-293 </a:t>
            </a:r>
            <a:r>
              <a:rPr lang="en-GB" dirty="0" smtClean="0"/>
              <a:t>(</a:t>
            </a:r>
            <a:r>
              <a:rPr lang="en-GB" dirty="0"/>
              <a:t>op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personal.vu.nl/h.visser</a:t>
            </a:r>
            <a:r>
              <a:rPr lang="en-GB" dirty="0" smtClean="0"/>
              <a:t> -&gt; Isl. Finance).</a:t>
            </a:r>
            <a:endParaRPr lang="nl-NL" dirty="0"/>
          </a:p>
          <a:p>
            <a:r>
              <a:rPr lang="nl-NL" dirty="0" smtClean="0"/>
              <a:t> .</a:t>
            </a:r>
            <a:endParaRPr lang="nl-NL" dirty="0"/>
          </a:p>
          <a:p>
            <a:r>
              <a:rPr lang="nl-NL" dirty="0"/>
              <a:t>DSpace http://hdl.handle.net/1871/39424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1848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/>
              <a:t>Musharaka mutanaqisa = afnemende musharaka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507288" cy="4598640"/>
          </a:xfrm>
        </p:spPr>
        <p:txBody>
          <a:bodyPr/>
          <a:lstStyle/>
          <a:p>
            <a:r>
              <a:rPr lang="nl-NL" dirty="0" smtClean="0"/>
              <a:t>Financier koopt huis, verhuurt aan bewoner; bewoner koopt telkens deel eigendom.</a:t>
            </a:r>
          </a:p>
          <a:p>
            <a:r>
              <a:rPr lang="nl-NL" dirty="0" smtClean="0"/>
              <a:t>Gemakkelijk volgens Engels recht: woning </a:t>
            </a:r>
            <a:r>
              <a:rPr lang="nl-NL" smtClean="0"/>
              <a:t>in trust, </a:t>
            </a:r>
            <a:r>
              <a:rPr lang="nl-NL" dirty="0" smtClean="0"/>
              <a:t>niet steeds weer overdrachtsbelasting en notariskosten</a:t>
            </a:r>
          </a:p>
          <a:p>
            <a:r>
              <a:rPr lang="nl-NL" dirty="0" smtClean="0"/>
              <a:t>Rente-/kostenaftrek: Nederlands recht vereist dat lener voor minstens 50% eigenaar is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16372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/>
              <a:t>Pluspunten islamitisch financieren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990600"/>
            <a:ext cx="8287072" cy="4598640"/>
          </a:xfrm>
        </p:spPr>
        <p:txBody>
          <a:bodyPr/>
          <a:lstStyle/>
          <a:p>
            <a:endParaRPr lang="nl-NL" dirty="0"/>
          </a:p>
          <a:p>
            <a:r>
              <a:rPr lang="nl-NL" dirty="0" smtClean="0"/>
              <a:t>banken kunnen zich minder gemakkelijk diep in de schulden steken</a:t>
            </a:r>
          </a:p>
          <a:p>
            <a:r>
              <a:rPr lang="nl-NL" dirty="0" smtClean="0"/>
              <a:t>geen handel in ondoorzichtige derivaten</a:t>
            </a:r>
          </a:p>
          <a:p>
            <a:r>
              <a:rPr lang="nl-NL" dirty="0"/>
              <a:t>m</a:t>
            </a:r>
            <a:r>
              <a:rPr lang="nl-NL" dirty="0" smtClean="0"/>
              <a:t>inder interestrisico (valt in de praktijk tegen, </a:t>
            </a:r>
            <a:r>
              <a:rPr lang="nl-NL" dirty="0" smtClean="0"/>
              <a:t>winstuitkering </a:t>
            </a:r>
            <a:r>
              <a:rPr lang="nl-NL" dirty="0" smtClean="0"/>
              <a:t>mudaraba bij banken gerelateerd aan rente conventionele </a:t>
            </a:r>
            <a:r>
              <a:rPr lang="nl-NL" dirty="0" smtClean="0"/>
              <a:t>banken, weinig PLS, sukuk vaak aan rente gekoppeld)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15901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/>
              <a:t>Minpunten islamitisch financieren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4958680"/>
          </a:xfrm>
        </p:spPr>
        <p:txBody>
          <a:bodyPr/>
          <a:lstStyle/>
          <a:p>
            <a:r>
              <a:rPr lang="nl-NL" dirty="0" smtClean="0"/>
              <a:t>moral-hazard </a:t>
            </a:r>
            <a:r>
              <a:rPr lang="nl-NL" dirty="0"/>
              <a:t>en informatieproblemen</a:t>
            </a:r>
          </a:p>
          <a:p>
            <a:r>
              <a:rPr lang="nl-NL" dirty="0" smtClean="0"/>
              <a:t>minder </a:t>
            </a:r>
            <a:r>
              <a:rPr lang="nl-NL" dirty="0"/>
              <a:t>keus voor depositohouders en beleggers</a:t>
            </a:r>
          </a:p>
          <a:p>
            <a:r>
              <a:rPr lang="nl-NL" dirty="0" smtClean="0"/>
              <a:t>minder </a:t>
            </a:r>
            <a:r>
              <a:rPr lang="nl-NL" dirty="0"/>
              <a:t>keus voor geldvragers: moeilijk om rood te staan – vooral nadelig voor MKB</a:t>
            </a:r>
          </a:p>
          <a:p>
            <a:r>
              <a:rPr lang="nl-NL" dirty="0" smtClean="0"/>
              <a:t>onderontwikkelde </a:t>
            </a:r>
            <a:r>
              <a:rPr lang="nl-NL" dirty="0"/>
              <a:t>geldmarkt</a:t>
            </a:r>
          </a:p>
          <a:p>
            <a:r>
              <a:rPr lang="nl-NL" dirty="0" smtClean="0"/>
              <a:t>moeilijke </a:t>
            </a:r>
            <a:r>
              <a:rPr lang="nl-NL" dirty="0"/>
              <a:t>overheidsfinanciering en monetaire politiek</a:t>
            </a:r>
          </a:p>
          <a:p>
            <a:r>
              <a:rPr lang="nl-NL" dirty="0" smtClean="0"/>
              <a:t>externe </a:t>
            </a:r>
            <a:r>
              <a:rPr lang="nl-NL" dirty="0"/>
              <a:t>financiering aantal bedrijfstakken </a:t>
            </a:r>
            <a:r>
              <a:rPr lang="nl-NL" dirty="0" smtClean="0"/>
              <a:t>moeilijk</a:t>
            </a:r>
          </a:p>
          <a:p>
            <a:r>
              <a:rPr lang="nl-NL" dirty="0"/>
              <a:t>r</a:t>
            </a:r>
            <a:r>
              <a:rPr lang="nl-NL" dirty="0" smtClean="0"/>
              <a:t>isico’s afdekken lastig (derivaten)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48001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nl-NL" sz="2400" b="1" dirty="0" smtClean="0"/>
              <a:t>maulana </a:t>
            </a:r>
            <a:r>
              <a:rPr lang="nl-NL" altLang="zh-TW" sz="2400" b="1" dirty="0" smtClean="0">
                <a:ea typeface="新細明體" pitchFamily="18" charset="-120"/>
              </a:rPr>
              <a:t>Sayyid Abu’l-A’la Maududi</a:t>
            </a:r>
            <a:r>
              <a:rPr lang="nl-NL" altLang="zh-TW" sz="1800" b="1" dirty="0" smtClean="0">
                <a:ea typeface="新細明體" pitchFamily="18" charset="-120"/>
              </a:rPr>
              <a:t> </a:t>
            </a:r>
            <a:endParaRPr lang="en-GB" altLang="nl-NL" sz="2400" b="1" dirty="0" smtClean="0"/>
          </a:p>
        </p:txBody>
      </p:sp>
      <p:pic>
        <p:nvPicPr>
          <p:cNvPr id="6" name="Picture 102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688" y="979672"/>
            <a:ext cx="5547443" cy="4897599"/>
          </a:xfrm>
          <a:noFill/>
        </p:spPr>
      </p:pic>
    </p:spTree>
    <p:extLst>
      <p:ext uri="{BB962C8B-B14F-4D97-AF65-F5344CB8AC3E}">
        <p14:creationId xmlns:p14="http://schemas.microsoft.com/office/powerpoint/2010/main" val="10791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 smtClean="0"/>
              <a:t>Islamitische revival: inrichting islamitische economie</a:t>
            </a: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990600"/>
            <a:ext cx="8215064" cy="4742656"/>
          </a:xfrm>
        </p:spPr>
        <p:txBody>
          <a:bodyPr/>
          <a:lstStyle/>
          <a:p>
            <a:r>
              <a:rPr lang="nl-NL" sz="3200" dirty="0" smtClean="0"/>
              <a:t>Maulana Maududi (</a:t>
            </a:r>
            <a:r>
              <a:rPr lang="nl-NL" sz="3200" dirty="0"/>
              <a:t>Sayyid Abu’l-A’la Maududi (</a:t>
            </a:r>
            <a:r>
              <a:rPr lang="nl-NL" sz="3200" dirty="0" smtClean="0"/>
              <a:t>1903–1979), Pakistan (Jamaat-e-Islami)</a:t>
            </a:r>
          </a:p>
          <a:p>
            <a:r>
              <a:rPr lang="nl-NL" sz="3200" dirty="0" smtClean="0"/>
              <a:t>Muhammad Baqir al-Sadr </a:t>
            </a:r>
            <a:r>
              <a:rPr lang="nl-NL" sz="3200" dirty="0"/>
              <a:t>(1935–80</a:t>
            </a:r>
            <a:r>
              <a:rPr lang="nl-NL" sz="3200" dirty="0" smtClean="0"/>
              <a:t>), Irak (shi’iet)</a:t>
            </a:r>
          </a:p>
          <a:p>
            <a:r>
              <a:rPr lang="nl-NL" sz="3200" dirty="0"/>
              <a:t>Sayyid Qutb (1906-1966</a:t>
            </a:r>
            <a:r>
              <a:rPr lang="nl-NL" sz="3200" dirty="0" smtClean="0"/>
              <a:t>), Egypte (Moslim Broederschap)</a:t>
            </a:r>
            <a:endParaRPr lang="nl-NL" sz="3200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8561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420960"/>
          </a:xfrm>
        </p:spPr>
        <p:txBody>
          <a:bodyPr/>
          <a:lstStyle/>
          <a:p>
            <a:r>
              <a:rPr lang="nl-NL" sz="1800" dirty="0" smtClean="0"/>
              <a:t>Basis van Islamitisch financieren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908720"/>
            <a:ext cx="8225408" cy="4824536"/>
          </a:xfrm>
        </p:spPr>
        <p:txBody>
          <a:bodyPr/>
          <a:lstStyle/>
          <a:p>
            <a:pPr>
              <a:buNone/>
            </a:pPr>
            <a:r>
              <a:rPr lang="nl-NL" sz="3600" noProof="1" smtClean="0"/>
              <a:t>shari‘a = Islamitische religieuze wet</a:t>
            </a:r>
          </a:p>
          <a:p>
            <a:pPr>
              <a:buNone/>
            </a:pPr>
            <a:r>
              <a:rPr lang="nl-NL" sz="3200" noProof="1" smtClean="0"/>
              <a:t>die steunt op</a:t>
            </a:r>
          </a:p>
          <a:p>
            <a:pPr>
              <a:buNone/>
            </a:pPr>
            <a:r>
              <a:rPr lang="nl-NL" sz="3600" noProof="1" smtClean="0"/>
              <a:t>Qur‛an </a:t>
            </a:r>
          </a:p>
          <a:p>
            <a:pPr>
              <a:buNone/>
            </a:pPr>
            <a:r>
              <a:rPr lang="nl-NL" sz="3200" noProof="1" smtClean="0"/>
              <a:t>en</a:t>
            </a:r>
          </a:p>
          <a:p>
            <a:pPr>
              <a:buNone/>
            </a:pPr>
            <a:r>
              <a:rPr lang="nl-NL" sz="3600" noProof="1" smtClean="0"/>
              <a:t>Sunna</a:t>
            </a:r>
            <a:r>
              <a:rPr lang="nl-NL" sz="3200" noProof="1" smtClean="0"/>
              <a:t> = </a:t>
            </a:r>
            <a:r>
              <a:rPr lang="nl-NL" sz="3600" noProof="1" smtClean="0"/>
              <a:t>gewoonte van de Profeet</a:t>
            </a:r>
            <a:r>
              <a:rPr lang="nl-NL" sz="3200" noProof="1" smtClean="0"/>
              <a:t>, d.w.z. uitspraken en handelingen van Mohammed, zoals verhaald in de Hadith </a:t>
            </a:r>
          </a:p>
          <a:p>
            <a:pPr>
              <a:buNone/>
            </a:pPr>
            <a:r>
              <a:rPr lang="nl-NL" sz="3600" noProof="1" smtClean="0"/>
              <a:t>Hadith = overlevering, traditie</a:t>
            </a:r>
            <a:endParaRPr lang="nl-NL" sz="3600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28738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/>
              <a:t>Kenmerken Islamitisch financieren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4752528"/>
          </a:xfrm>
        </p:spPr>
        <p:txBody>
          <a:bodyPr/>
          <a:lstStyle/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r>
              <a:rPr lang="nl-NL" sz="3200" noProof="1" smtClean="0"/>
              <a:t>verbod op</a:t>
            </a:r>
          </a:p>
          <a:p>
            <a:pPr>
              <a:buFontTx/>
              <a:buChar char="-"/>
            </a:pPr>
            <a:r>
              <a:rPr lang="nl-NL" sz="3200" noProof="1" smtClean="0"/>
              <a:t>riba = toename, surplus </a:t>
            </a:r>
            <a:r>
              <a:rPr lang="nl-NL" sz="3200" noProof="1" smtClean="0"/>
              <a:t>(= </a:t>
            </a:r>
            <a:r>
              <a:rPr lang="nl-NL" sz="3200" noProof="1" smtClean="0"/>
              <a:t>rente</a:t>
            </a:r>
            <a:r>
              <a:rPr lang="nl-NL" sz="3200" noProof="1" smtClean="0"/>
              <a:t>?)</a:t>
            </a:r>
            <a:endParaRPr lang="nl-NL" sz="3200" noProof="1" smtClean="0"/>
          </a:p>
          <a:p>
            <a:pPr>
              <a:buFontTx/>
              <a:buChar char="-"/>
            </a:pPr>
            <a:r>
              <a:rPr lang="nl-NL" sz="3200" noProof="1" smtClean="0"/>
              <a:t>gharar = onzekerheid, onnodig risico</a:t>
            </a:r>
          </a:p>
          <a:p>
            <a:pPr>
              <a:buFontTx/>
              <a:buChar char="-"/>
            </a:pPr>
            <a:r>
              <a:rPr lang="nl-NL" sz="3200" noProof="1" smtClean="0"/>
              <a:t>maysir = kansspel, gokken</a:t>
            </a:r>
          </a:p>
          <a:p>
            <a:pPr>
              <a:buFontTx/>
              <a:buChar char="-"/>
            </a:pPr>
            <a:r>
              <a:rPr lang="nl-NL" sz="3200" noProof="1" smtClean="0"/>
              <a:t>haram goederen en diensten</a:t>
            </a:r>
          </a:p>
          <a:p>
            <a:pPr>
              <a:buFontTx/>
              <a:buChar char="-"/>
            </a:pP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94672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492968"/>
          </a:xfrm>
        </p:spPr>
        <p:txBody>
          <a:bodyPr/>
          <a:lstStyle/>
          <a:p>
            <a:r>
              <a:rPr lang="nl-NL" sz="1800" dirty="0" smtClean="0"/>
              <a:t>riba = rente?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4670648"/>
          </a:xfrm>
        </p:spPr>
        <p:txBody>
          <a:bodyPr/>
          <a:lstStyle/>
          <a:p>
            <a:pPr>
              <a:buNone/>
            </a:pPr>
            <a:r>
              <a:rPr lang="nl-NL" i="1" dirty="0" smtClean="0"/>
              <a:t>Soera 3: 130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3200" dirty="0" smtClean="0"/>
              <a:t>O gij die gelooft, eet niet de woeker met veelvoudige verdubbeling, en vreest God opdat gij wellicht wél zult varen.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Bron: </a:t>
            </a:r>
            <a:r>
              <a:rPr lang="nl-NL" i="1" dirty="0" smtClean="0"/>
              <a:t>De </a:t>
            </a:r>
            <a:r>
              <a:rPr lang="nl-NL" i="1" noProof="1" smtClean="0"/>
              <a:t>Koran</a:t>
            </a:r>
            <a:r>
              <a:rPr lang="nl-NL" noProof="1" smtClean="0"/>
              <a:t>, vertaling J.H. Kramers, bewerkt door A. Jaber en J.J.G. Jansen, 17e dr., Amsterdam: De </a:t>
            </a:r>
            <a:r>
              <a:rPr lang="nl-NL" dirty="0" smtClean="0"/>
              <a:t>Arbeiderspers 1997.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4333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noProof="1" smtClean="0"/>
              <a:t>implicaties verbod op gharar</a:t>
            </a:r>
            <a:endParaRPr lang="nl-NL" sz="1800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4742656"/>
          </a:xfrm>
        </p:spPr>
        <p:txBody>
          <a:bodyPr/>
          <a:lstStyle/>
          <a:p>
            <a:r>
              <a:rPr lang="nl-NL" sz="2400" noProof="1" smtClean="0"/>
              <a:t>prestatie en tegenprestatie moeten exact omschreven zijn, d.w.z. de hoeveelheid, de kwaliteit, de prijs en de leveringsdatum moeten vermeld worden; </a:t>
            </a:r>
          </a:p>
          <a:p>
            <a:r>
              <a:rPr lang="nl-NL" sz="2400" noProof="1" smtClean="0"/>
              <a:t>de te verhandelen goederen dienen reeds te bestaan en in bezit van de leverende partij te zijn op het moment dat de overeenkomst gesloten wordt. </a:t>
            </a:r>
          </a:p>
          <a:p>
            <a:pPr marL="0" indent="0">
              <a:buNone/>
            </a:pPr>
            <a:endParaRPr lang="nl-NL" sz="2400" noProof="1" smtClean="0"/>
          </a:p>
          <a:p>
            <a:pPr marL="0" indent="0">
              <a:buNone/>
            </a:pPr>
            <a:r>
              <a:rPr lang="nl-NL" sz="2400" noProof="1" smtClean="0"/>
              <a:t>-&gt; termijntransacties liggen moeilijk, </a:t>
            </a:r>
          </a:p>
          <a:p>
            <a:pPr marL="0" indent="0">
              <a:buNone/>
            </a:pPr>
            <a:r>
              <a:rPr lang="nl-NL" sz="2400" noProof="1" smtClean="0"/>
              <a:t>     geen conventionele verzekeringen</a:t>
            </a:r>
          </a:p>
          <a:p>
            <a:pPr marL="0" indent="0">
              <a:buNone/>
            </a:pPr>
            <a:endParaRPr lang="nl-NL" sz="2400" noProof="1" smtClean="0"/>
          </a:p>
          <a:p>
            <a:pPr marL="0" indent="0">
              <a:buNone/>
            </a:pPr>
            <a:r>
              <a:rPr lang="nl-NL" sz="2400" noProof="1" smtClean="0"/>
              <a:t>Uitzondering: </a:t>
            </a:r>
            <a:r>
              <a:rPr lang="nl-NL" sz="2400" i="1" noProof="1" smtClean="0"/>
              <a:t>bai salam</a:t>
            </a:r>
            <a:r>
              <a:rPr lang="nl-NL" sz="2400" noProof="1" smtClean="0"/>
              <a:t> = afnemerskrediet, in landbouw, vaak uitgebreid tot </a:t>
            </a:r>
            <a:r>
              <a:rPr lang="nl-NL" sz="2400" i="1" noProof="1" smtClean="0"/>
              <a:t>fungibele goederen</a:t>
            </a:r>
            <a:endParaRPr lang="nl-NL" sz="2400" noProof="1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24-4-2014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4089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resentatie">
  <a:themeElements>
    <a:clrScheme name="Kantoorthema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Kantoorthema">
      <a:majorFont>
        <a:latin typeface="LucidaSansEF-Roman"/>
        <a:ea typeface=""/>
        <a:cs typeface=""/>
      </a:majorFont>
      <a:minorFont>
        <a:latin typeface="LucidaSansEF-DemiBold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pppresentatie</Template>
  <TotalTime>1161</TotalTime>
  <Words>1289</Words>
  <Application>Microsoft Office PowerPoint</Application>
  <PresentationFormat>Diavoorstelling (4:3)</PresentationFormat>
  <Paragraphs>216</Paragraphs>
  <Slides>32</Slides>
  <Notes>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4" baseType="lpstr">
      <vt:lpstr>pppresentatie</vt:lpstr>
      <vt:lpstr>Document</vt:lpstr>
      <vt:lpstr>Macro-economie 1.5: monetaire economie</vt:lpstr>
      <vt:lpstr>Opzet college</vt:lpstr>
      <vt:lpstr>tentamenstof</vt:lpstr>
      <vt:lpstr>maulana Sayyid Abu’l-A’la Maududi </vt:lpstr>
      <vt:lpstr>Islamitische revival: inrichting islamitische economie</vt:lpstr>
      <vt:lpstr>Basis van Islamitisch financieren</vt:lpstr>
      <vt:lpstr>Kenmerken Islamitisch financieren</vt:lpstr>
      <vt:lpstr>riba = rente?</vt:lpstr>
      <vt:lpstr>implicaties verbod op gharar</vt:lpstr>
      <vt:lpstr>implicaties verbod op maysir</vt:lpstr>
      <vt:lpstr>haram goederen en diensten</vt:lpstr>
      <vt:lpstr>Omvang islamitisch bankwezen</vt:lpstr>
      <vt:lpstr>PLS (met 50/50 verdeling winst) versus conventioneel financieren (met 10% rente)</vt:lpstr>
      <vt:lpstr>Problemen PLS (profit-and-loss sharing)</vt:lpstr>
      <vt:lpstr>Taak bankier</vt:lpstr>
      <vt:lpstr>Twee vormen van PLS</vt:lpstr>
      <vt:lpstr>murabaha en ijara</vt:lpstr>
      <vt:lpstr>omzeilen eis reële transactie</vt:lpstr>
      <vt:lpstr>Liquiditeiten stallen bij CBUAE</vt:lpstr>
      <vt:lpstr>Balans van een islamitische bank</vt:lpstr>
      <vt:lpstr>sukuk ijara</vt:lpstr>
      <vt:lpstr>sukuk ijara</vt:lpstr>
      <vt:lpstr>AAOIFI</vt:lpstr>
      <vt:lpstr>Muhammad Taqi Usmani</vt:lpstr>
      <vt:lpstr>Islamitisch verzekeren = takaful</vt:lpstr>
      <vt:lpstr>Islamitische woningfinanciering</vt:lpstr>
      <vt:lpstr>Murabaha hypotheek</vt:lpstr>
      <vt:lpstr>Cijfervoorbeeld murabaha hypotheek, verkoop na één jaar</vt:lpstr>
      <vt:lpstr>Ijara wa iqtina = huur gevolgd door koop</vt:lpstr>
      <vt:lpstr>Musharaka mutanaqisa = afnemende musharaka</vt:lpstr>
      <vt:lpstr>Pluspunten islamitisch financieren</vt:lpstr>
      <vt:lpstr>Minpunten islamitisch financieren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Macro-economie 1.5: monetaire economie</dc:title>
  <dc:creator>hv</dc:creator>
  <cp:lastModifiedBy>hv</cp:lastModifiedBy>
  <cp:revision>68</cp:revision>
  <dcterms:created xsi:type="dcterms:W3CDTF">2013-04-25T12:37:04Z</dcterms:created>
  <dcterms:modified xsi:type="dcterms:W3CDTF">2014-04-24T14:29:55Z</dcterms:modified>
</cp:coreProperties>
</file>